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Прямая соединительная линия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Прямая соединительная линия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Прямая соединительная линия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Прямая соединительная линия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Прямая соединительная линия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Прямоугольник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Овал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Овал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Овал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51261689-4B28-41E3-9CC0-BA0A617003B8}" type="datetimeFigureOut">
              <a:rPr lang="ru-RU"/>
              <a:pPr>
                <a:defRPr/>
              </a:pPr>
              <a:t>03.04.2013</a:t>
            </a:fld>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15B3A593-E238-49A0-A525-794BE12B8493}"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E1971B63-997A-4395-A1BB-D14941C223EC}" type="datetimeFigureOut">
              <a:rPr lang="ru-RU"/>
              <a:pPr>
                <a:defRPr/>
              </a:pPr>
              <a:t>03.04.2013</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A23324FD-D971-4761-956C-B119FEE57B0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0"/>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AC5C47C2-3980-48F5-9128-3BE985A4A1EC}" type="datetimeFigureOut">
              <a:rPr lang="ru-RU"/>
              <a:pPr>
                <a:defRPr/>
              </a:pPr>
              <a:t>03.04.2013</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8BA386FE-7905-448B-B3D8-590DD7BF781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413DBC24-E3A1-4BD2-A1E4-B5C1D46EFB78}" type="datetimeFigureOut">
              <a:rPr lang="ru-RU"/>
              <a:pPr>
                <a:defRPr/>
              </a:pPr>
              <a:t>03.04.2013</a:t>
            </a:fld>
            <a:endParaRPr lang="ru-RU"/>
          </a:p>
        </p:txBody>
      </p:sp>
      <p:sp>
        <p:nvSpPr>
          <p:cNvPr id="5" name="Номер слайда 8"/>
          <p:cNvSpPr>
            <a:spLocks noGrp="1"/>
          </p:cNvSpPr>
          <p:nvPr>
            <p:ph type="sldNum" sz="quarter" idx="11"/>
          </p:nvPr>
        </p:nvSpPr>
        <p:spPr/>
        <p:txBody>
          <a:bodyPr rtlCol="0"/>
          <a:lstStyle>
            <a:lvl1pPr>
              <a:defRPr/>
            </a:lvl1pPr>
          </a:lstStyle>
          <a:p>
            <a:pPr>
              <a:defRPr/>
            </a:pPr>
            <a:fld id="{5E7715CD-98C5-4256-ACE6-E95370239A58}" type="slidenum">
              <a:rPr lang="ru-RU"/>
              <a:pPr>
                <a:defRPr/>
              </a:pPr>
              <a:t>‹#›</a:t>
            </a:fld>
            <a:endParaRPr lang="ru-RU"/>
          </a:p>
        </p:txBody>
      </p:sp>
      <p:sp>
        <p:nvSpPr>
          <p:cNvPr id="6" name="Нижний колонтитул 9"/>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ая соединительная линия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ая соединительная линия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ая соединительная линия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Прямая соединительная линия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Прямая соединительная линия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Прямоугольник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Овал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Овал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Овал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Прямая соединительная линия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DC647122-BACB-4591-92E5-8C72BDE2A874}" type="datetimeFigureOut">
              <a:rPr lang="ru-RU"/>
              <a:pPr>
                <a:defRPr/>
              </a:pPr>
              <a:t>03.04.2013</a:t>
            </a:fld>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89C16877-2971-45C1-AEC2-C8CD378F6FDD}"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891EE43B-4BA5-4C45-BC2C-65307139F49C}" type="datetimeFigureOut">
              <a:rPr lang="ru-RU"/>
              <a:pPr>
                <a:defRPr/>
              </a:pPr>
              <a:t>03.04.2013</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CDCEE8E2-E742-4BB8-9CD3-BC4E254347C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fld id="{D862E3A5-B51A-41DD-AEE2-F75370FB939E}" type="datetimeFigureOut">
              <a:rPr lang="ru-RU"/>
              <a:pPr>
                <a:defRPr/>
              </a:pPr>
              <a:t>03.04.2013</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749ED387-367A-47E5-91ED-D1ABDFDB63F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D747A713-1355-4263-BECA-71318E3EDB40}" type="datetimeFigureOut">
              <a:rPr lang="ru-RU"/>
              <a:pPr>
                <a:defRPr/>
              </a:pPr>
              <a:t>03.04.2013</a:t>
            </a:fld>
            <a:endParaRPr lang="ru-RU"/>
          </a:p>
        </p:txBody>
      </p:sp>
      <p:sp>
        <p:nvSpPr>
          <p:cNvPr id="4" name="Номер слайда 6"/>
          <p:cNvSpPr>
            <a:spLocks noGrp="1"/>
          </p:cNvSpPr>
          <p:nvPr>
            <p:ph type="sldNum" sz="quarter" idx="11"/>
          </p:nvPr>
        </p:nvSpPr>
        <p:spPr/>
        <p:txBody>
          <a:bodyPr rtlCol="0"/>
          <a:lstStyle>
            <a:lvl1pPr>
              <a:defRPr/>
            </a:lvl1pPr>
          </a:lstStyle>
          <a:p>
            <a:pPr>
              <a:defRPr/>
            </a:pPr>
            <a:fld id="{34B7DD66-C655-4503-8417-F9047EBA3695}" type="slidenum">
              <a:rPr lang="ru-RU"/>
              <a:pPr>
                <a:defRPr/>
              </a:pPr>
              <a:t>‹#›</a:t>
            </a:fld>
            <a:endParaRPr lang="ru-RU"/>
          </a:p>
        </p:txBody>
      </p:sp>
      <p:sp>
        <p:nvSpPr>
          <p:cNvPr id="5" name="Нижний колонтитул 7"/>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4C0B1069-8F6E-4DAF-8570-8091EF04F948}" type="datetimeFigureOut">
              <a:rPr lang="ru-RU"/>
              <a:pPr>
                <a:defRPr/>
              </a:pPr>
              <a:t>03.04.2013</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251DE135-2CC1-4EC4-AC72-157AF2F4356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Прямая соединительная линия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Прямая соединительная линия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Прямая соединительная линия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оугольник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Овал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rot="5400000">
            <a:off x="3371851"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06B29981-FF09-43CF-A4C7-274DE7711E6D}" type="datetimeFigureOut">
              <a:rPr lang="ru-RU"/>
              <a:pPr>
                <a:defRPr/>
              </a:pPr>
              <a:t>03.04.2013</a:t>
            </a:fld>
            <a:endParaRPr lang="ru-RU"/>
          </a:p>
        </p:txBody>
      </p:sp>
      <p:sp>
        <p:nvSpPr>
          <p:cNvPr id="13" name="Номер слайда 21"/>
          <p:cNvSpPr>
            <a:spLocks noGrp="1"/>
          </p:cNvSpPr>
          <p:nvPr>
            <p:ph type="sldNum" sz="quarter" idx="11"/>
          </p:nvPr>
        </p:nvSpPr>
        <p:spPr/>
        <p:txBody>
          <a:bodyPr rtlCol="0"/>
          <a:lstStyle>
            <a:lvl1pPr>
              <a:defRPr/>
            </a:lvl1pPr>
          </a:lstStyle>
          <a:p>
            <a:pPr>
              <a:defRPr/>
            </a:pPr>
            <a:fld id="{0345AC76-6A54-4C32-AE50-4EB5305DE913}" type="slidenum">
              <a:rPr lang="ru-RU"/>
              <a:pPr>
                <a:defRPr/>
              </a:pPr>
              <a:t>‹#›</a:t>
            </a:fld>
            <a:endParaRPr lang="ru-RU"/>
          </a:p>
        </p:txBody>
      </p:sp>
      <p:sp>
        <p:nvSpPr>
          <p:cNvPr id="14" name="Нижний колонтитул 22"/>
          <p:cNvSpPr>
            <a:spLocks noGrp="1"/>
          </p:cNvSpPr>
          <p:nvPr>
            <p:ph type="ftr" sz="quarter" idx="12"/>
          </p:nvPr>
        </p:nvSpPr>
        <p:spPr/>
        <p:txBody>
          <a:bodyPr rtlCol="0"/>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Овал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Прямая соединительная линия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Прямоугольник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ая соединительная линия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ая соединительная линия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Прямая соединительная линия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9"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fld id="{D33B5294-0402-4A8D-BF15-2D5AA81AD74A}" type="datetimeFigureOut">
              <a:rPr lang="ru-RU"/>
              <a:pPr>
                <a:defRPr/>
              </a:pPr>
              <a:t>03.04.2013</a:t>
            </a:fld>
            <a:endParaRPr lang="ru-RU"/>
          </a:p>
        </p:txBody>
      </p:sp>
      <p:sp>
        <p:nvSpPr>
          <p:cNvPr id="13" name="Номер слайда 17"/>
          <p:cNvSpPr>
            <a:spLocks noGrp="1"/>
          </p:cNvSpPr>
          <p:nvPr>
            <p:ph type="sldNum" sz="quarter" idx="11"/>
          </p:nvPr>
        </p:nvSpPr>
        <p:spPr/>
        <p:txBody>
          <a:bodyPr rtlCol="0"/>
          <a:lstStyle>
            <a:lvl1pPr>
              <a:defRPr/>
            </a:lvl1pPr>
          </a:lstStyle>
          <a:p>
            <a:pPr>
              <a:defRPr/>
            </a:pPr>
            <a:fld id="{95C01EB3-F1CE-4C3E-B7A9-4D42F81D4ACC}" type="slidenum">
              <a:rPr lang="ru-RU"/>
              <a:pPr>
                <a:defRPr/>
              </a:pPr>
              <a:t>‹#›</a:t>
            </a:fld>
            <a:endParaRPr lang="ru-RU"/>
          </a:p>
        </p:txBody>
      </p:sp>
      <p:sp>
        <p:nvSpPr>
          <p:cNvPr id="14" name="Нижний колонтитул 20"/>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1028"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0D41C36C-9293-4A30-A364-FBA1844D19FA}" type="datetimeFigureOut">
              <a:rPr lang="ru-RU"/>
              <a:pPr>
                <a:defRPr/>
              </a:pPr>
              <a:t>03.04.2013</a:t>
            </a:fld>
            <a:endParaRPr lang="ru-RU"/>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6F8E4D60-4068-4182-8FBB-C7AA5AE91FC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14" r:id="rId4"/>
    <p:sldLayoutId id="2147483715" r:id="rId5"/>
    <p:sldLayoutId id="2147483722" r:id="rId6"/>
    <p:sldLayoutId id="2147483716" r:id="rId7"/>
    <p:sldLayoutId id="2147483723" r:id="rId8"/>
    <p:sldLayoutId id="2147483724" r:id="rId9"/>
    <p:sldLayoutId id="2147483717" r:id="rId10"/>
    <p:sldLayoutId id="2147483718" r:id="rId11"/>
  </p:sldLayoutIdLst>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Century Schoolbook" pitchFamily="18" charset="0"/>
        </a:defRPr>
      </a:lvl2pPr>
      <a:lvl3pPr algn="l" rtl="0" eaLnBrk="1" fontAlgn="base" hangingPunct="1">
        <a:spcBef>
          <a:spcPct val="0"/>
        </a:spcBef>
        <a:spcAft>
          <a:spcPct val="0"/>
        </a:spcAft>
        <a:defRPr sz="3000">
          <a:solidFill>
            <a:schemeClr val="tx2"/>
          </a:solidFill>
          <a:latin typeface="Century Schoolbook" pitchFamily="18" charset="0"/>
        </a:defRPr>
      </a:lvl3pPr>
      <a:lvl4pPr algn="l" rtl="0" eaLnBrk="1" fontAlgn="base" hangingPunct="1">
        <a:spcBef>
          <a:spcPct val="0"/>
        </a:spcBef>
        <a:spcAft>
          <a:spcPct val="0"/>
        </a:spcAft>
        <a:defRPr sz="3000">
          <a:solidFill>
            <a:schemeClr val="tx2"/>
          </a:solidFill>
          <a:latin typeface="Century Schoolbook" pitchFamily="18" charset="0"/>
        </a:defRPr>
      </a:lvl4pPr>
      <a:lvl5pPr algn="l" rtl="0" eaLnBrk="1" fontAlgn="base" hangingPunct="1">
        <a:spcBef>
          <a:spcPct val="0"/>
        </a:spcBef>
        <a:spcAft>
          <a:spcPct val="0"/>
        </a:spcAft>
        <a:defRPr sz="3000">
          <a:solidFill>
            <a:schemeClr val="tx2"/>
          </a:solidFill>
          <a:latin typeface="Century Schoolbook" pitchFamily="18" charset="0"/>
        </a:defRPr>
      </a:lvl5pPr>
      <a:lvl6pPr marL="457200" algn="l" rtl="0" eaLnBrk="1" fontAlgn="base" hangingPunct="1">
        <a:spcBef>
          <a:spcPct val="0"/>
        </a:spcBef>
        <a:spcAft>
          <a:spcPct val="0"/>
        </a:spcAft>
        <a:defRPr sz="3000">
          <a:solidFill>
            <a:schemeClr val="tx2"/>
          </a:solidFill>
          <a:latin typeface="Century Schoolbook" pitchFamily="18" charset="0"/>
        </a:defRPr>
      </a:lvl6pPr>
      <a:lvl7pPr marL="914400" algn="l" rtl="0" eaLnBrk="1" fontAlgn="base" hangingPunct="1">
        <a:spcBef>
          <a:spcPct val="0"/>
        </a:spcBef>
        <a:spcAft>
          <a:spcPct val="0"/>
        </a:spcAft>
        <a:defRPr sz="3000">
          <a:solidFill>
            <a:schemeClr val="tx2"/>
          </a:solidFill>
          <a:latin typeface="Century Schoolbook" pitchFamily="18" charset="0"/>
        </a:defRPr>
      </a:lvl7pPr>
      <a:lvl8pPr marL="1371600" algn="l" rtl="0" eaLnBrk="1" fontAlgn="base" hangingPunct="1">
        <a:spcBef>
          <a:spcPct val="0"/>
        </a:spcBef>
        <a:spcAft>
          <a:spcPct val="0"/>
        </a:spcAft>
        <a:defRPr sz="3000">
          <a:solidFill>
            <a:schemeClr val="tx2"/>
          </a:solidFill>
          <a:latin typeface="Century Schoolbook" pitchFamily="18" charset="0"/>
        </a:defRPr>
      </a:lvl8pPr>
      <a:lvl9pPr marL="1828800" algn="l" rtl="0" eaLnBrk="1" fontAlgn="base" hangingPunct="1">
        <a:spcBef>
          <a:spcPct val="0"/>
        </a:spcBef>
        <a:spcAft>
          <a:spcPct val="0"/>
        </a:spcAft>
        <a:defRPr sz="3000">
          <a:solidFill>
            <a:schemeClr val="tx2"/>
          </a:solidFill>
          <a:latin typeface="Century Schoolbook" pitchFamily="18" charset="0"/>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7467600" cy="6323012"/>
          </a:xfrm>
        </p:spPr>
        <p:txBody>
          <a:bodyPr>
            <a:normAutofit fontScale="90000"/>
          </a:bodyPr>
          <a:lstStyle/>
          <a:p>
            <a:pPr fontAlgn="auto">
              <a:spcAft>
                <a:spcPts val="0"/>
              </a:spcAft>
              <a:defRPr/>
            </a:pPr>
            <a:r>
              <a:rPr lang="ru-RU" dirty="0" smtClean="0">
                <a:solidFill>
                  <a:schemeClr val="tx1"/>
                </a:solidFill>
                <a:latin typeface="Arial" pitchFamily="34" charset="0"/>
                <a:cs typeface="Arial" pitchFamily="34" charset="0"/>
              </a:rPr>
              <a:t>Авторская презентация </a:t>
            </a:r>
            <a:br>
              <a:rPr lang="ru-RU" dirty="0" smtClean="0">
                <a:solidFill>
                  <a:schemeClr val="tx1"/>
                </a:solidFill>
                <a:latin typeface="Arial" pitchFamily="34" charset="0"/>
                <a:cs typeface="Arial" pitchFamily="34" charset="0"/>
              </a:rPr>
            </a:br>
            <a:r>
              <a:rPr lang="ru-RU" dirty="0" smtClean="0">
                <a:solidFill>
                  <a:schemeClr val="tx1"/>
                </a:solidFill>
                <a:latin typeface="Arial" pitchFamily="34" charset="0"/>
                <a:cs typeface="Arial" pitchFamily="34" charset="0"/>
              </a:rPr>
              <a:t/>
            </a:r>
            <a:br>
              <a:rPr lang="ru-RU" dirty="0" smtClean="0">
                <a:solidFill>
                  <a:schemeClr val="tx1"/>
                </a:solidFill>
                <a:latin typeface="Arial" pitchFamily="34" charset="0"/>
                <a:cs typeface="Arial" pitchFamily="34" charset="0"/>
              </a:rPr>
            </a:br>
            <a:r>
              <a:rPr lang="ru-RU" dirty="0" err="1" smtClean="0">
                <a:solidFill>
                  <a:schemeClr val="tx1"/>
                </a:solidFill>
                <a:latin typeface="Arial" pitchFamily="34" charset="0"/>
                <a:cs typeface="Arial" pitchFamily="34" charset="0"/>
              </a:rPr>
              <a:t>Джавеловой</a:t>
            </a:r>
            <a:r>
              <a:rPr lang="ru-RU" dirty="0" smtClean="0">
                <a:solidFill>
                  <a:schemeClr val="tx1"/>
                </a:solidFill>
                <a:latin typeface="Arial" pitchFamily="34" charset="0"/>
                <a:cs typeface="Arial" pitchFamily="34" charset="0"/>
              </a:rPr>
              <a:t> Оксаны Тарасовны</a:t>
            </a:r>
            <a:br>
              <a:rPr lang="ru-RU" dirty="0" smtClean="0">
                <a:solidFill>
                  <a:schemeClr val="tx1"/>
                </a:solidFill>
                <a:latin typeface="Arial" pitchFamily="34" charset="0"/>
                <a:cs typeface="Arial" pitchFamily="34" charset="0"/>
              </a:rPr>
            </a:br>
            <a:r>
              <a:rPr lang="ru-RU" dirty="0" smtClean="0">
                <a:solidFill>
                  <a:schemeClr val="tx1"/>
                </a:solidFill>
                <a:latin typeface="Arial" pitchFamily="34" charset="0"/>
                <a:cs typeface="Arial" pitchFamily="34" charset="0"/>
              </a:rPr>
              <a:t/>
            </a:r>
            <a:br>
              <a:rPr lang="ru-RU" dirty="0" smtClean="0">
                <a:solidFill>
                  <a:schemeClr val="tx1"/>
                </a:solidFill>
                <a:latin typeface="Arial" pitchFamily="34" charset="0"/>
                <a:cs typeface="Arial" pitchFamily="34" charset="0"/>
              </a:rPr>
            </a:br>
            <a:r>
              <a:rPr lang="ru-RU" sz="6000" b="1" dirty="0" smtClean="0">
                <a:solidFill>
                  <a:schemeClr val="tx1"/>
                </a:solidFill>
                <a:latin typeface="Arial" pitchFamily="34" charset="0"/>
                <a:cs typeface="Arial" pitchFamily="34" charset="0"/>
              </a:rPr>
              <a:t>«Сенсорная интеграция для детей с аутизмом»</a:t>
            </a:r>
            <a:br>
              <a:rPr lang="ru-RU" sz="6000" b="1" dirty="0" smtClean="0">
                <a:solidFill>
                  <a:schemeClr val="tx1"/>
                </a:solidFill>
                <a:latin typeface="Arial" pitchFamily="34" charset="0"/>
                <a:cs typeface="Arial" pitchFamily="34" charset="0"/>
              </a:rPr>
            </a:br>
            <a:r>
              <a:rPr lang="ru-RU" sz="6000" b="1" dirty="0" smtClean="0">
                <a:solidFill>
                  <a:schemeClr val="tx1"/>
                </a:solidFill>
                <a:latin typeface="Arial" pitchFamily="34" charset="0"/>
                <a:cs typeface="Arial" pitchFamily="34" charset="0"/>
              </a:rPr>
              <a:t/>
            </a:r>
            <a:br>
              <a:rPr lang="ru-RU" sz="6000" b="1" dirty="0" smtClean="0">
                <a:solidFill>
                  <a:schemeClr val="tx1"/>
                </a:solidFill>
                <a:latin typeface="Arial" pitchFamily="34" charset="0"/>
                <a:cs typeface="Arial" pitchFamily="34" charset="0"/>
              </a:rPr>
            </a:br>
            <a:r>
              <a:rPr lang="ru-RU" dirty="0" smtClean="0"/>
              <a:t/>
            </a:r>
            <a:br>
              <a:rPr lang="ru-RU" dirty="0" smtClean="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7467600" cy="5314950"/>
          </a:xfrm>
        </p:spPr>
        <p:txBody>
          <a:bodyPr/>
          <a:lstStyle/>
          <a:p>
            <a:pPr algn="ctr" fontAlgn="auto">
              <a:spcAft>
                <a:spcPts val="0"/>
              </a:spcAft>
              <a:defRPr/>
            </a:pPr>
            <a:r>
              <a:rPr lang="ru-RU" sz="3600" b="1" dirty="0" smtClean="0">
                <a:solidFill>
                  <a:schemeClr val="tx1"/>
                </a:solidFill>
                <a:latin typeface="Arial" pitchFamily="34" charset="0"/>
                <a:cs typeface="Arial" pitchFamily="34" charset="0"/>
              </a:rPr>
              <a:t>Что такое интеграция?</a:t>
            </a:r>
            <a:r>
              <a:rPr lang="ru-RU" dirty="0" smtClean="0">
                <a:solidFill>
                  <a:schemeClr val="tx1"/>
                </a:solidFill>
                <a:latin typeface="Arial" pitchFamily="34" charset="0"/>
                <a:cs typeface="Arial" pitchFamily="34" charset="0"/>
              </a:rPr>
              <a:t/>
            </a:r>
            <a:br>
              <a:rPr lang="ru-RU" dirty="0" smtClean="0">
                <a:solidFill>
                  <a:schemeClr val="tx1"/>
                </a:solidFill>
                <a:latin typeface="Arial" pitchFamily="34" charset="0"/>
                <a:cs typeface="Arial" pitchFamily="34" charset="0"/>
              </a:rPr>
            </a:br>
            <a:r>
              <a:rPr lang="ru-RU" dirty="0" smtClean="0">
                <a:solidFill>
                  <a:schemeClr val="tx1"/>
                </a:solidFill>
                <a:latin typeface="Arial" pitchFamily="34" charset="0"/>
                <a:cs typeface="Arial" pitchFamily="34" charset="0"/>
              </a:rPr>
              <a:t/>
            </a:r>
            <a:br>
              <a:rPr lang="ru-RU" dirty="0" smtClean="0">
                <a:solidFill>
                  <a:schemeClr val="tx1"/>
                </a:solidFill>
                <a:latin typeface="Arial" pitchFamily="34" charset="0"/>
                <a:cs typeface="Arial" pitchFamily="34" charset="0"/>
              </a:rPr>
            </a:br>
            <a:r>
              <a:rPr lang="ru-RU" dirty="0" smtClean="0">
                <a:solidFill>
                  <a:schemeClr val="tx1"/>
                </a:solidFill>
                <a:latin typeface="Arial" pitchFamily="34" charset="0"/>
                <a:cs typeface="Arial" pitchFamily="34" charset="0"/>
              </a:rPr>
              <a:t>Наш мозг это структура включающая в себя энергетический блок, блок восприятия информации и блок планирования своих действий. </a:t>
            </a:r>
            <a:br>
              <a:rPr lang="ru-RU" dirty="0" smtClean="0">
                <a:solidFill>
                  <a:schemeClr val="tx1"/>
                </a:solidFill>
                <a:latin typeface="Arial" pitchFamily="34" charset="0"/>
                <a:cs typeface="Arial" pitchFamily="34" charset="0"/>
              </a:rPr>
            </a:br>
            <a:r>
              <a:rPr lang="ru-RU" dirty="0" smtClean="0">
                <a:solidFill>
                  <a:schemeClr val="tx1"/>
                </a:solidFill>
                <a:latin typeface="Arial" pitchFamily="34" charset="0"/>
                <a:cs typeface="Arial" pitchFamily="34" charset="0"/>
              </a:rPr>
              <a:t/>
            </a:r>
            <a:br>
              <a:rPr lang="ru-RU" dirty="0" smtClean="0">
                <a:solidFill>
                  <a:schemeClr val="tx1"/>
                </a:solidFill>
                <a:latin typeface="Arial" pitchFamily="34" charset="0"/>
                <a:cs typeface="Arial" pitchFamily="34" charset="0"/>
              </a:rPr>
            </a:br>
            <a:r>
              <a:rPr lang="ru-RU" i="1" dirty="0" smtClean="0">
                <a:solidFill>
                  <a:schemeClr val="tx1"/>
                </a:solidFill>
                <a:latin typeface="Arial" pitchFamily="34" charset="0"/>
                <a:cs typeface="Arial" pitchFamily="34" charset="0"/>
              </a:rPr>
              <a:t>Сенсорная интеграция гармонизирует работу всех этих структур между собой</a:t>
            </a:r>
            <a:r>
              <a:rPr lang="ru-RU" dirty="0" smtClean="0">
                <a:solidFill>
                  <a:schemeClr val="tx1"/>
                </a:solidFill>
                <a:latin typeface="Arial" pitchFamily="34" charset="0"/>
                <a:cs typeface="Arial" pitchFamily="34" charset="0"/>
              </a:rPr>
              <a:t>. </a:t>
            </a:r>
            <a:br>
              <a:rPr lang="ru-RU" dirty="0" smtClean="0">
                <a:solidFill>
                  <a:schemeClr val="tx1"/>
                </a:solidFill>
                <a:latin typeface="Arial" pitchFamily="34" charset="0"/>
                <a:cs typeface="Arial" pitchFamily="34" charset="0"/>
              </a:rPr>
            </a:br>
            <a:r>
              <a:rPr lang="ru-RU" dirty="0" smtClean="0"/>
              <a:t/>
            </a:r>
            <a:br>
              <a:rPr lang="ru-RU"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0"/>
            <a:ext cx="7467600" cy="6597650"/>
          </a:xfrm>
        </p:spPr>
        <p:txBody>
          <a:bodyPr/>
          <a:lstStyle/>
          <a:p>
            <a:pPr fontAlgn="auto">
              <a:spcAft>
                <a:spcPts val="0"/>
              </a:spcAft>
              <a:defRPr/>
            </a:pPr>
            <a:r>
              <a:rPr lang="ru-RU" sz="2700" dirty="0" smtClean="0">
                <a:solidFill>
                  <a:schemeClr val="tx1"/>
                </a:solidFill>
                <a:latin typeface="Arial" pitchFamily="34" charset="0"/>
                <a:cs typeface="Arial" pitchFamily="34" charset="0"/>
              </a:rPr>
              <a:t>Существует баланс и дисбаланс развития базовых систем восприятия. Речь идет о следующих системах:</a:t>
            </a:r>
            <a:br>
              <a:rPr lang="ru-RU" sz="2700" dirty="0" smtClean="0">
                <a:solidFill>
                  <a:schemeClr val="tx1"/>
                </a:solidFill>
                <a:latin typeface="Arial" pitchFamily="34" charset="0"/>
                <a:cs typeface="Arial" pitchFamily="34" charset="0"/>
              </a:rPr>
            </a:br>
            <a:r>
              <a:rPr lang="ru-RU" sz="2700" dirty="0" smtClean="0">
                <a:solidFill>
                  <a:schemeClr val="tx1"/>
                </a:solidFill>
                <a:latin typeface="Arial" pitchFamily="34" charset="0"/>
                <a:cs typeface="Arial" pitchFamily="34" charset="0"/>
              </a:rPr>
              <a:t/>
            </a:r>
            <a:br>
              <a:rPr lang="ru-RU" sz="2700" dirty="0" smtClean="0">
                <a:solidFill>
                  <a:schemeClr val="tx1"/>
                </a:solidFill>
                <a:latin typeface="Arial" pitchFamily="34" charset="0"/>
                <a:cs typeface="Arial" pitchFamily="34" charset="0"/>
              </a:rPr>
            </a:br>
            <a:r>
              <a:rPr lang="ru-RU" sz="2000" dirty="0" smtClean="0">
                <a:solidFill>
                  <a:schemeClr val="tx1"/>
                </a:solidFill>
                <a:latin typeface="Arial" pitchFamily="34" charset="0"/>
                <a:cs typeface="Arial" pitchFamily="34" charset="0"/>
              </a:rPr>
              <a:t>Вестибулярная система = </a:t>
            </a:r>
            <a:r>
              <a:rPr lang="ru-RU" sz="2000" dirty="0" err="1" smtClean="0">
                <a:solidFill>
                  <a:schemeClr val="tx1"/>
                </a:solidFill>
                <a:latin typeface="Arial" pitchFamily="34" charset="0"/>
                <a:cs typeface="Arial" pitchFamily="34" charset="0"/>
              </a:rPr>
              <a:t>система</a:t>
            </a:r>
            <a:r>
              <a:rPr lang="ru-RU" sz="2000" dirty="0" smtClean="0">
                <a:solidFill>
                  <a:schemeClr val="tx1"/>
                </a:solidFill>
                <a:latin typeface="Arial" pitchFamily="34" charset="0"/>
                <a:cs typeface="Arial" pitchFamily="34" charset="0"/>
              </a:rPr>
              <a:t> поддержания равнове­сия;</a:t>
            </a:r>
            <a:br>
              <a:rPr lang="ru-RU" sz="2000" dirty="0" smtClean="0">
                <a:solidFill>
                  <a:schemeClr val="tx1"/>
                </a:solidFill>
                <a:latin typeface="Arial" pitchFamily="34" charset="0"/>
                <a:cs typeface="Arial" pitchFamily="34" charset="0"/>
              </a:rPr>
            </a:br>
            <a:r>
              <a:rPr lang="ru-RU" sz="2000" dirty="0" smtClean="0">
                <a:solidFill>
                  <a:schemeClr val="tx1"/>
                </a:solidFill>
                <a:latin typeface="Arial" pitchFamily="34" charset="0"/>
                <a:cs typeface="Arial" pitchFamily="34" charset="0"/>
              </a:rPr>
              <a:t/>
            </a:r>
            <a:br>
              <a:rPr lang="ru-RU" sz="2000" dirty="0" smtClean="0">
                <a:solidFill>
                  <a:schemeClr val="tx1"/>
                </a:solidFill>
                <a:latin typeface="Arial" pitchFamily="34" charset="0"/>
                <a:cs typeface="Arial" pitchFamily="34" charset="0"/>
              </a:rPr>
            </a:br>
            <a:r>
              <a:rPr lang="ru-RU" sz="2000" dirty="0" smtClean="0">
                <a:solidFill>
                  <a:schemeClr val="tx1"/>
                </a:solidFill>
                <a:latin typeface="Arial" pitchFamily="34" charset="0"/>
                <a:cs typeface="Arial" pitchFamily="34" charset="0"/>
              </a:rPr>
              <a:t>Тактильная система = </a:t>
            </a:r>
            <a:r>
              <a:rPr lang="ru-RU" sz="2000" dirty="0" err="1" smtClean="0">
                <a:solidFill>
                  <a:schemeClr val="tx1"/>
                </a:solidFill>
                <a:latin typeface="Arial" pitchFamily="34" charset="0"/>
                <a:cs typeface="Arial" pitchFamily="34" charset="0"/>
              </a:rPr>
              <a:t>система</a:t>
            </a:r>
            <a:r>
              <a:rPr lang="ru-RU" sz="2000" dirty="0" smtClean="0">
                <a:solidFill>
                  <a:schemeClr val="tx1"/>
                </a:solidFill>
                <a:latin typeface="Arial" pitchFamily="34" charset="0"/>
                <a:cs typeface="Arial" pitchFamily="34" charset="0"/>
              </a:rPr>
              <a:t> кожной чувствительности = экстероцепция;</a:t>
            </a:r>
            <a:br>
              <a:rPr lang="ru-RU" sz="2000" dirty="0" smtClean="0">
                <a:solidFill>
                  <a:schemeClr val="tx1"/>
                </a:solidFill>
                <a:latin typeface="Arial" pitchFamily="34" charset="0"/>
                <a:cs typeface="Arial" pitchFamily="34" charset="0"/>
              </a:rPr>
            </a:br>
            <a:r>
              <a:rPr lang="ru-RU" sz="2000" dirty="0" smtClean="0">
                <a:solidFill>
                  <a:schemeClr val="tx1"/>
                </a:solidFill>
                <a:latin typeface="Arial" pitchFamily="34" charset="0"/>
                <a:cs typeface="Arial" pitchFamily="34" charset="0"/>
              </a:rPr>
              <a:t/>
            </a:r>
            <a:br>
              <a:rPr lang="ru-RU" sz="2000" dirty="0" smtClean="0">
                <a:solidFill>
                  <a:schemeClr val="tx1"/>
                </a:solidFill>
                <a:latin typeface="Arial" pitchFamily="34" charset="0"/>
                <a:cs typeface="Arial" pitchFamily="34" charset="0"/>
              </a:rPr>
            </a:br>
            <a:r>
              <a:rPr lang="ru-RU" sz="2000" dirty="0" err="1" smtClean="0">
                <a:solidFill>
                  <a:schemeClr val="tx1"/>
                </a:solidFill>
                <a:latin typeface="Arial" pitchFamily="34" charset="0"/>
                <a:cs typeface="Arial" pitchFamily="34" charset="0"/>
              </a:rPr>
              <a:t>Проприоцептивная</a:t>
            </a:r>
            <a:r>
              <a:rPr lang="ru-RU" sz="2000" dirty="0" smtClean="0">
                <a:solidFill>
                  <a:schemeClr val="tx1"/>
                </a:solidFill>
                <a:latin typeface="Arial" pitchFamily="34" charset="0"/>
                <a:cs typeface="Arial" pitchFamily="34" charset="0"/>
              </a:rPr>
              <a:t> система = </a:t>
            </a:r>
            <a:r>
              <a:rPr lang="ru-RU" sz="2000" dirty="0" err="1" smtClean="0">
                <a:solidFill>
                  <a:schemeClr val="tx1"/>
                </a:solidFill>
                <a:latin typeface="Arial" pitchFamily="34" charset="0"/>
                <a:cs typeface="Arial" pitchFamily="34" charset="0"/>
              </a:rPr>
              <a:t>система</a:t>
            </a:r>
            <a:r>
              <a:rPr lang="ru-RU" sz="2000" dirty="0" smtClean="0">
                <a:solidFill>
                  <a:schemeClr val="tx1"/>
                </a:solidFill>
                <a:latin typeface="Arial" pitchFamily="34" charset="0"/>
                <a:cs typeface="Arial" pitchFamily="34" charset="0"/>
              </a:rPr>
              <a:t> кинестетического восприятия (мышечно-суставное чувство) = восприятие собст­венной позы и движения.</a:t>
            </a:r>
            <a:br>
              <a:rPr lang="ru-RU" sz="2000" dirty="0" smtClean="0">
                <a:solidFill>
                  <a:schemeClr val="tx1"/>
                </a:solidFill>
                <a:latin typeface="Arial" pitchFamily="34" charset="0"/>
                <a:cs typeface="Arial" pitchFamily="34" charset="0"/>
              </a:rPr>
            </a:br>
            <a:r>
              <a:rPr lang="ru-RU" sz="2000" dirty="0" smtClean="0">
                <a:solidFill>
                  <a:schemeClr val="tx1"/>
                </a:solidFill>
                <a:latin typeface="Arial" pitchFamily="34" charset="0"/>
                <a:cs typeface="Arial" pitchFamily="34" charset="0"/>
              </a:rPr>
              <a:t/>
            </a:r>
            <a:br>
              <a:rPr lang="ru-RU" sz="2000" dirty="0" smtClean="0">
                <a:solidFill>
                  <a:schemeClr val="tx1"/>
                </a:solidFill>
                <a:latin typeface="Arial" pitchFamily="34" charset="0"/>
                <a:cs typeface="Arial" pitchFamily="34" charset="0"/>
              </a:rPr>
            </a:br>
            <a:r>
              <a:rPr lang="ru-RU" sz="2000" dirty="0" smtClean="0">
                <a:solidFill>
                  <a:schemeClr val="tx1"/>
                </a:solidFill>
                <a:latin typeface="Arial" pitchFamily="34" charset="0"/>
                <a:cs typeface="Arial" pitchFamily="34" charset="0"/>
              </a:rPr>
              <a:t>Слух, обоняние, зрение - то есть те виды чувствительности, с помощью которых воспринимаются находящиеся на расстоя­нии от тела раздражители, начинают работать на более позд­ней стадии развития.</a:t>
            </a:r>
            <a:r>
              <a:rPr lang="ru-RU" dirty="0" smtClean="0"/>
              <a:t/>
            </a:r>
            <a:br>
              <a:rPr lang="ru-RU"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450" y="476250"/>
            <a:ext cx="7270750" cy="1152525"/>
          </a:xfrm>
        </p:spPr>
        <p:txBody>
          <a:bodyPr>
            <a:noAutofit/>
          </a:bodyPr>
          <a:lstStyle/>
          <a:p>
            <a:pPr algn="ctr" fontAlgn="auto">
              <a:spcAft>
                <a:spcPts val="0"/>
              </a:spcAft>
              <a:defRPr/>
            </a:pPr>
            <a:r>
              <a:rPr lang="ru-RU" sz="4000" dirty="0" smtClean="0">
                <a:solidFill>
                  <a:schemeClr val="tx1"/>
                </a:solidFill>
                <a:latin typeface="Arial" pitchFamily="34" charset="0"/>
                <a:cs typeface="Arial" pitchFamily="34" charset="0"/>
              </a:rPr>
              <a:t>Тактильная </a:t>
            </a:r>
            <a:r>
              <a:rPr lang="ru-RU" sz="4000" dirty="0" err="1" smtClean="0">
                <a:solidFill>
                  <a:schemeClr val="tx1"/>
                </a:solidFill>
                <a:latin typeface="Arial" pitchFamily="34" charset="0"/>
                <a:cs typeface="Arial" pitchFamily="34" charset="0"/>
              </a:rPr>
              <a:t>гипер</a:t>
            </a:r>
            <a:r>
              <a:rPr lang="ru-RU" sz="4000" dirty="0" smtClean="0">
                <a:solidFill>
                  <a:schemeClr val="tx1"/>
                </a:solidFill>
                <a:latin typeface="Arial" pitchFamily="34" charset="0"/>
                <a:cs typeface="Arial" pitchFamily="34" charset="0"/>
              </a:rPr>
              <a:t> и </a:t>
            </a:r>
            <a:r>
              <a:rPr lang="ru-RU" sz="4000" dirty="0" err="1" smtClean="0">
                <a:solidFill>
                  <a:schemeClr val="tx1"/>
                </a:solidFill>
                <a:latin typeface="Arial" pitchFamily="34" charset="0"/>
                <a:cs typeface="Arial" pitchFamily="34" charset="0"/>
              </a:rPr>
              <a:t>гипочувствительность</a:t>
            </a:r>
            <a:endParaRPr lang="ru-RU" sz="4000" dirty="0">
              <a:solidFill>
                <a:schemeClr val="tx1"/>
              </a:solidFill>
              <a:latin typeface="Arial" pitchFamily="34" charset="0"/>
              <a:cs typeface="Arial" pitchFamily="34" charset="0"/>
            </a:endParaRPr>
          </a:p>
        </p:txBody>
      </p:sp>
      <p:sp>
        <p:nvSpPr>
          <p:cNvPr id="11267" name="Подзаголовок 2"/>
          <p:cNvSpPr>
            <a:spLocks noGrp="1"/>
          </p:cNvSpPr>
          <p:nvPr>
            <p:ph type="subTitle" idx="1"/>
          </p:nvPr>
        </p:nvSpPr>
        <p:spPr>
          <a:xfrm>
            <a:off x="900113" y="1773238"/>
            <a:ext cx="7558087" cy="4602162"/>
          </a:xfrm>
        </p:spPr>
        <p:txBody>
          <a:bodyPr/>
          <a:lstStyle/>
          <a:p>
            <a:pPr algn="ctr"/>
            <a:r>
              <a:rPr lang="ru-RU" sz="2400" b="0" smtClean="0">
                <a:solidFill>
                  <a:schemeClr val="tx1"/>
                </a:solidFill>
                <a:latin typeface="Arial" charset="0"/>
                <a:cs typeface="Arial" charset="0"/>
              </a:rPr>
              <a:t> </a:t>
            </a:r>
          </a:p>
          <a:p>
            <a:pPr algn="ctr"/>
            <a:r>
              <a:rPr lang="ru-RU" sz="2400" smtClean="0">
                <a:solidFill>
                  <a:schemeClr val="tx1"/>
                </a:solidFill>
                <a:latin typeface="Arial" charset="0"/>
                <a:cs typeface="Arial" charset="0"/>
              </a:rPr>
              <a:t>Тактильная гипер чувствительность. </a:t>
            </a:r>
          </a:p>
          <a:p>
            <a:r>
              <a:rPr lang="ru-RU" sz="2400" b="0" smtClean="0">
                <a:solidFill>
                  <a:schemeClr val="tx1"/>
                </a:solidFill>
                <a:latin typeface="Arial" charset="0"/>
                <a:cs typeface="Arial" charset="0"/>
              </a:rPr>
              <a:t>Дети с особенно чувствительной кожей избегают тактильных контактов.</a:t>
            </a:r>
          </a:p>
          <a:p>
            <a:endParaRPr lang="ru-RU" sz="2400" b="0" smtClean="0">
              <a:solidFill>
                <a:schemeClr val="tx1"/>
              </a:solidFill>
              <a:latin typeface="Arial" charset="0"/>
              <a:cs typeface="Arial" charset="0"/>
            </a:endParaRPr>
          </a:p>
          <a:p>
            <a:pPr algn="ctr"/>
            <a:r>
              <a:rPr lang="ru-RU" sz="2400" smtClean="0">
                <a:solidFill>
                  <a:schemeClr val="tx1"/>
                </a:solidFill>
                <a:latin typeface="Arial" charset="0"/>
                <a:cs typeface="Arial" charset="0"/>
              </a:rPr>
              <a:t>Тактильная гипочувствительность.</a:t>
            </a:r>
          </a:p>
          <a:p>
            <a:r>
              <a:rPr lang="ru-RU" sz="2400" b="0" smtClean="0">
                <a:solidFill>
                  <a:schemeClr val="tx1"/>
                </a:solidFill>
                <a:latin typeface="Arial" charset="0"/>
                <a:cs typeface="Arial" charset="0"/>
              </a:rPr>
              <a:t>Ребёнок в случае тактильной гипочувствительности не чувствует легкого контакта, прикосновения к коже.</a:t>
            </a:r>
          </a:p>
          <a:p>
            <a:endParaRPr lang="ru-RU" smtClean="0"/>
          </a:p>
          <a:p>
            <a:pPr algn="ctr"/>
            <a:endParaRPr lang="ru-RU"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350" y="260350"/>
            <a:ext cx="7054850" cy="1296988"/>
          </a:xfrm>
        </p:spPr>
        <p:txBody>
          <a:bodyPr/>
          <a:lstStyle/>
          <a:p>
            <a:pPr algn="ctr" fontAlgn="auto">
              <a:spcAft>
                <a:spcPts val="0"/>
              </a:spcAft>
              <a:defRPr/>
            </a:pPr>
            <a:r>
              <a:rPr lang="ru-RU" dirty="0" smtClean="0">
                <a:solidFill>
                  <a:schemeClr val="tx1"/>
                </a:solidFill>
                <a:latin typeface="Arial" pitchFamily="34" charset="0"/>
                <a:cs typeface="Arial" pitchFamily="34" charset="0"/>
              </a:rPr>
              <a:t>Вестибулярный аппарат. Гиперчувствительность.</a:t>
            </a:r>
            <a:endParaRPr lang="ru-RU" dirty="0">
              <a:solidFill>
                <a:schemeClr val="tx1"/>
              </a:solidFill>
              <a:latin typeface="Arial" pitchFamily="34" charset="0"/>
              <a:cs typeface="Arial" pitchFamily="34" charset="0"/>
            </a:endParaRPr>
          </a:p>
        </p:txBody>
      </p:sp>
      <p:sp>
        <p:nvSpPr>
          <p:cNvPr id="12291" name="Подзаголовок 2"/>
          <p:cNvSpPr>
            <a:spLocks noGrp="1"/>
          </p:cNvSpPr>
          <p:nvPr>
            <p:ph type="subTitle" idx="1"/>
          </p:nvPr>
        </p:nvSpPr>
        <p:spPr>
          <a:xfrm>
            <a:off x="1403350" y="1916113"/>
            <a:ext cx="7054850" cy="4459287"/>
          </a:xfrm>
        </p:spPr>
        <p:txBody>
          <a:bodyPr/>
          <a:lstStyle/>
          <a:p>
            <a:r>
              <a:rPr lang="ru-RU" sz="2000" b="0" smtClean="0">
                <a:solidFill>
                  <a:schemeClr val="tx1"/>
                </a:solidFill>
                <a:latin typeface="Arial" charset="0"/>
                <a:cs typeface="Arial" charset="0"/>
              </a:rPr>
              <a:t>Вестибулярный аппарат, который отвечает за равновесие, даже при малейшем раздражении перевозбуждается.</a:t>
            </a:r>
          </a:p>
          <a:p>
            <a:r>
              <a:rPr lang="ru-RU" sz="2000" b="0" smtClean="0">
                <a:solidFill>
                  <a:schemeClr val="tx1"/>
                </a:solidFill>
                <a:latin typeface="Arial" charset="0"/>
                <a:cs typeface="Arial" charset="0"/>
              </a:rPr>
              <a:t>Любое резкое передвижение в пространстве вызывает потерю равновесия, испуг. Даже движение машины по дороге. Такие дети сторонятся   детских развлечений типа горка, качели. </a:t>
            </a:r>
          </a:p>
          <a:p>
            <a:r>
              <a:rPr lang="ru-RU" sz="2000" b="0" smtClean="0">
                <a:solidFill>
                  <a:schemeClr val="tx1"/>
                </a:solidFill>
                <a:latin typeface="Arial" charset="0"/>
                <a:cs typeface="Arial" charset="0"/>
              </a:rPr>
              <a:t> Даже имея вестибулярную гиперчувствительность, дети нуждаются в вестибулярном воздействии,</a:t>
            </a:r>
          </a:p>
          <a:p>
            <a:endParaRPr lang="ru-RU"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450" y="260350"/>
            <a:ext cx="7270750" cy="1368425"/>
          </a:xfrm>
        </p:spPr>
        <p:txBody>
          <a:bodyPr/>
          <a:lstStyle/>
          <a:p>
            <a:pPr algn="ctr" fontAlgn="auto">
              <a:spcAft>
                <a:spcPts val="0"/>
              </a:spcAft>
              <a:defRPr/>
            </a:pPr>
            <a:r>
              <a:rPr lang="ru-RU" sz="3600" dirty="0" smtClean="0">
                <a:solidFill>
                  <a:schemeClr val="tx1"/>
                </a:solidFill>
              </a:rPr>
              <a:t>Вестибулярная</a:t>
            </a:r>
            <a:br>
              <a:rPr lang="ru-RU" sz="3600" dirty="0" smtClean="0">
                <a:solidFill>
                  <a:schemeClr val="tx1"/>
                </a:solidFill>
              </a:rPr>
            </a:br>
            <a:r>
              <a:rPr lang="ru-RU" sz="3600" dirty="0" err="1" smtClean="0">
                <a:solidFill>
                  <a:schemeClr val="tx1"/>
                </a:solidFill>
              </a:rPr>
              <a:t>гипочувствительность</a:t>
            </a:r>
            <a:endParaRPr lang="ru-RU" sz="3600" dirty="0">
              <a:solidFill>
                <a:schemeClr val="tx1"/>
              </a:solidFill>
            </a:endParaRPr>
          </a:p>
        </p:txBody>
      </p:sp>
      <p:sp>
        <p:nvSpPr>
          <p:cNvPr id="13315" name="Подзаголовок 2"/>
          <p:cNvSpPr>
            <a:spLocks noGrp="1"/>
          </p:cNvSpPr>
          <p:nvPr>
            <p:ph type="subTitle" idx="1"/>
          </p:nvPr>
        </p:nvSpPr>
        <p:spPr>
          <a:xfrm>
            <a:off x="1403350" y="1916113"/>
            <a:ext cx="7489825" cy="4459287"/>
          </a:xfrm>
        </p:spPr>
        <p:txBody>
          <a:bodyPr/>
          <a:lstStyle/>
          <a:p>
            <a:r>
              <a:rPr lang="ru-RU" sz="2000" b="0" smtClean="0">
                <a:solidFill>
                  <a:schemeClr val="tx1"/>
                </a:solidFill>
              </a:rPr>
              <a:t>Такие дети не чувствуют землю под ногами. Они могут взбираться на немыслимую высоту, не подозревая об опасности. До бесконечности раскачиваться на качелях не чувствуя усталости. Это дети всегда в движении им тяжело усадить на месте. Так если кожно-кинестетическое восприятие в норме – их движения более ли менее точны, однако все же эти дети часто набивают себе шишки и, не усваивая полученный опыт, снова лезут туда, откуда упали. Интуитивно эти дети ищут для себя возможности для развития вестибулярного аппарата, они в поиске сверх стимулов.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7467600" cy="6107112"/>
          </a:xfrm>
        </p:spPr>
        <p:txBody>
          <a:bodyPr/>
          <a:lstStyle/>
          <a:p>
            <a:pPr fontAlgn="auto">
              <a:spcAft>
                <a:spcPts val="0"/>
              </a:spcAft>
              <a:defRPr/>
            </a:pPr>
            <a:r>
              <a:rPr lang="ru-RU" sz="3200" b="1" dirty="0" smtClean="0">
                <a:solidFill>
                  <a:schemeClr val="tx1"/>
                </a:solidFill>
                <a:latin typeface="Arial" pitchFamily="34" charset="0"/>
                <a:cs typeface="Arial" pitchFamily="34" charset="0"/>
              </a:rPr>
              <a:t>Итак,</a:t>
            </a:r>
            <a:r>
              <a:rPr lang="ru-RU" sz="3200" dirty="0" smtClean="0">
                <a:solidFill>
                  <a:schemeClr val="tx1"/>
                </a:solidFill>
                <a:latin typeface="Arial" pitchFamily="34" charset="0"/>
                <a:cs typeface="Arial" pitchFamily="34" charset="0"/>
              </a:rPr>
              <a:t> дети с </a:t>
            </a:r>
            <a:r>
              <a:rPr lang="ru-RU" sz="3200" dirty="0" err="1" smtClean="0">
                <a:solidFill>
                  <a:schemeClr val="tx1"/>
                </a:solidFill>
                <a:latin typeface="Arial" pitchFamily="34" charset="0"/>
                <a:cs typeface="Arial" pitchFamily="34" charset="0"/>
              </a:rPr>
              <a:t>гипочувствительноситью</a:t>
            </a:r>
            <a:r>
              <a:rPr lang="ru-RU" sz="3200" dirty="0" smtClean="0">
                <a:solidFill>
                  <a:schemeClr val="tx1"/>
                </a:solidFill>
                <a:latin typeface="Arial" pitchFamily="34" charset="0"/>
                <a:cs typeface="Arial" pitchFamily="34" charset="0"/>
              </a:rPr>
              <a:t> ощущают свое тело недостаточно отчетливо, дети с повышенной возбудимостью ощущают себя слишком остро. Им не хватает того порядка в мозгу, который позволяет быстро обрабатывать и распределять по соответст­вующим отделам захлестывающие их впечатления</a:t>
            </a:r>
            <a:endParaRPr lang="ru-RU" sz="3200" dirty="0">
              <a:solidFill>
                <a:schemeClr val="tx1"/>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179388" y="188913"/>
            <a:ext cx="8785225" cy="1152525"/>
          </a:xfrm>
        </p:spPr>
        <p:txBody>
          <a:bodyPr>
            <a:noAutofit/>
          </a:bodyPr>
          <a:lstStyle/>
          <a:p>
            <a:pPr fontAlgn="auto">
              <a:spcAft>
                <a:spcPts val="0"/>
              </a:spcAft>
              <a:defRPr/>
            </a:pPr>
            <a:r>
              <a:rPr lang="ru-RU" sz="3200" dirty="0" smtClean="0">
                <a:solidFill>
                  <a:schemeClr val="tx1"/>
                </a:solidFill>
              </a:rPr>
              <a:t>Кожно-мышечная чувствительность</a:t>
            </a:r>
            <a:r>
              <a:rPr lang="ru-RU" sz="3200" dirty="0" smtClean="0"/>
              <a:t>.</a:t>
            </a:r>
            <a:br>
              <a:rPr lang="ru-RU" sz="3200" dirty="0" smtClean="0"/>
            </a:br>
            <a:endParaRPr lang="ru-RU" sz="3200" dirty="0"/>
          </a:p>
        </p:txBody>
      </p:sp>
      <p:sp>
        <p:nvSpPr>
          <p:cNvPr id="15363" name="Подзаголовок 3"/>
          <p:cNvSpPr>
            <a:spLocks noGrp="1"/>
          </p:cNvSpPr>
          <p:nvPr>
            <p:ph type="subTitle" idx="1"/>
          </p:nvPr>
        </p:nvSpPr>
        <p:spPr>
          <a:xfrm>
            <a:off x="323850" y="1268413"/>
            <a:ext cx="8134350" cy="5106987"/>
          </a:xfrm>
        </p:spPr>
        <p:txBody>
          <a:bodyPr/>
          <a:lstStyle/>
          <a:p>
            <a:r>
              <a:rPr lang="ru-RU" sz="2800" b="0" smtClean="0">
                <a:solidFill>
                  <a:schemeClr val="tx1"/>
                </a:solidFill>
              </a:rPr>
              <a:t>Дети, не владеющие пространством своего тела чаще «невписываются» в поворот, собирают дверные косяки, могут, поставив чашку на стол, не рассчитать силу разбить её. По мере развития кожно-мышечной чувствительности развивается и правильная координация движений.  </a:t>
            </a:r>
          </a:p>
          <a:p>
            <a:r>
              <a:rPr lang="ru-RU" sz="2800" b="0" smtClean="0">
                <a:solidFill>
                  <a:schemeClr val="tx1"/>
                </a:solidFill>
              </a:rPr>
              <a:t>Таким образом, в кожно-мышечном восприятии мы может выделить только  пониженную или нормальную чувствительность</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513" cy="6323012"/>
          </a:xfrm>
        </p:spPr>
        <p:txBody>
          <a:bodyPr>
            <a:normAutofit fontScale="90000"/>
          </a:bodyPr>
          <a:lstStyle/>
          <a:p>
            <a:pPr fontAlgn="auto">
              <a:spcAft>
                <a:spcPts val="0"/>
              </a:spcAft>
              <a:defRPr/>
            </a:pPr>
            <a:r>
              <a:rPr lang="ru-RU" sz="3600" b="1" dirty="0" smtClean="0">
                <a:solidFill>
                  <a:schemeClr val="tx1"/>
                </a:solidFill>
                <a:latin typeface="Arial" pitchFamily="34" charset="0"/>
                <a:cs typeface="Arial" pitchFamily="34" charset="0"/>
              </a:rPr>
              <a:t>ВЫВОД:</a:t>
            </a: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smtClean="0">
                <a:solidFill>
                  <a:schemeClr val="tx1"/>
                </a:solidFill>
                <a:latin typeface="Arial" pitchFamily="34" charset="0"/>
                <a:cs typeface="Arial" pitchFamily="34" charset="0"/>
              </a:rPr>
              <a:t>В случае с детьми с аутизмом целью интеграции является :</a:t>
            </a:r>
            <a:br>
              <a:rPr lang="ru-RU" dirty="0" smtClean="0">
                <a:solidFill>
                  <a:schemeClr val="tx1"/>
                </a:solidFill>
                <a:latin typeface="Arial" pitchFamily="34" charset="0"/>
                <a:cs typeface="Arial" pitchFamily="34" charset="0"/>
              </a:rPr>
            </a:br>
            <a:r>
              <a:rPr lang="ru-RU" dirty="0" smtClean="0">
                <a:solidFill>
                  <a:schemeClr val="tx1"/>
                </a:solidFill>
                <a:latin typeface="Arial" pitchFamily="34" charset="0"/>
                <a:cs typeface="Arial" pitchFamily="34" charset="0"/>
              </a:rPr>
              <a:t>- улучшение обработки сенсорной информации</a:t>
            </a:r>
            <a:br>
              <a:rPr lang="ru-RU" dirty="0" smtClean="0">
                <a:solidFill>
                  <a:schemeClr val="tx1"/>
                </a:solidFill>
                <a:latin typeface="Arial" pitchFamily="34" charset="0"/>
                <a:cs typeface="Arial" pitchFamily="34" charset="0"/>
              </a:rPr>
            </a:br>
            <a:r>
              <a:rPr lang="ru-RU" dirty="0" smtClean="0">
                <a:solidFill>
                  <a:schemeClr val="tx1"/>
                </a:solidFill>
                <a:latin typeface="Arial" pitchFamily="34" charset="0"/>
                <a:cs typeface="Arial" pitchFamily="34" charset="0"/>
              </a:rPr>
              <a:t>- формирование большего количества реакций (адаптивных ответов) на различные виды раздражителей, что является средством формирования адекватного поведения.</a:t>
            </a:r>
            <a:br>
              <a:rPr lang="ru-RU" dirty="0" smtClean="0">
                <a:solidFill>
                  <a:schemeClr val="tx1"/>
                </a:solidFill>
                <a:latin typeface="Arial" pitchFamily="34" charset="0"/>
                <a:cs typeface="Arial" pitchFamily="34" charset="0"/>
              </a:rPr>
            </a:br>
            <a:r>
              <a:rPr lang="ru-RU" dirty="0" smtClean="0">
                <a:solidFill>
                  <a:schemeClr val="tx1"/>
                </a:solidFill>
                <a:latin typeface="Arial" pitchFamily="34" charset="0"/>
                <a:cs typeface="Arial" pitchFamily="34" charset="0"/>
              </a:rPr>
              <a:t>Терапия значительно улучшит жизнь такого ребенка. Накопление большего сенсорного опыта может стать важной частью программы адаптации к обществу </a:t>
            </a:r>
            <a:r>
              <a:rPr lang="ru-RU" dirty="0" err="1" smtClean="0">
                <a:solidFill>
                  <a:schemeClr val="tx1"/>
                </a:solidFill>
                <a:latin typeface="Arial" pitchFamily="34" charset="0"/>
                <a:cs typeface="Arial" pitchFamily="34" charset="0"/>
              </a:rPr>
              <a:t>аутичного</a:t>
            </a:r>
            <a:r>
              <a:rPr lang="ru-RU" dirty="0" smtClean="0">
                <a:solidFill>
                  <a:schemeClr val="tx1"/>
                </a:solidFill>
                <a:latin typeface="Arial" pitchFamily="34" charset="0"/>
                <a:cs typeface="Arial" pitchFamily="34" charset="0"/>
              </a:rPr>
              <a:t> ребенка.  </a:t>
            </a:r>
            <a:r>
              <a:rPr lang="ru-RU" dirty="0" smtClean="0">
                <a:latin typeface="Arial" pitchFamily="34" charset="0"/>
                <a:cs typeface="Arial" pitchFamily="34" charset="0"/>
              </a:rPr>
              <a:t/>
            </a:r>
            <a:br>
              <a:rPr lang="ru-RU" dirty="0" smtClean="0">
                <a:latin typeface="Arial" pitchFamily="34" charset="0"/>
                <a:cs typeface="Arial" pitchFamily="34" charset="0"/>
              </a:rPr>
            </a:br>
            <a:endParaRPr lang="ru-RU"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ксана Тарасовна">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Оксана Тарасовна</Template>
  <TotalTime>0</TotalTime>
  <Words>311</Words>
  <Application>Microsoft Office PowerPoint</Application>
  <PresentationFormat>Экран (4:3)</PresentationFormat>
  <Paragraphs>21</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Century Schoolbook</vt:lpstr>
      <vt:lpstr>Arial</vt:lpstr>
      <vt:lpstr>Wingdings</vt:lpstr>
      <vt:lpstr>Wingdings 2</vt:lpstr>
      <vt:lpstr>Calibri</vt:lpstr>
      <vt:lpstr>Оксана Тарасовна</vt:lpstr>
      <vt:lpstr>Авторская презентация   Джавеловой Оксаны Тарасовны  «Сенсорная интеграция для детей с аутизмом»   </vt:lpstr>
      <vt:lpstr>Что такое интеграция?  Наш мозг это структура включающая в себя энергетический блок, блок восприятия информации и блок планирования своих действий.   Сенсорная интеграция гармонизирует работу всех этих структур между собой.   </vt:lpstr>
      <vt:lpstr>Существует баланс и дисбаланс развития базовых систем восприятия. Речь идет о следующих системах:  Вестибулярная система = система поддержания равнове­сия;  Тактильная система = система кожной чувствительности = экстероцепция;  Проприоцептивная система = система кинестетического восприятия (мышечно-суставное чувство) = восприятие собст­венной позы и движения.  Слух, обоняние, зрение - то есть те виды чувствительности, с помощью которых воспринимаются находящиеся на расстоя­нии от тела раздражители, начинают работать на более позд­ней стадии развития. </vt:lpstr>
      <vt:lpstr>Тактильная гипер и гипочувствительность</vt:lpstr>
      <vt:lpstr>Вестибулярный аппарат. Гиперчувствительность.</vt:lpstr>
      <vt:lpstr>Вестибулярная гипочувствительность</vt:lpstr>
      <vt:lpstr>Итак, дети с гипочувствительноситью ощущают свое тело недостаточно отчетливо, дети с повышенной возбудимостью ощущают себя слишком остро. Им не хватает того порядка в мозгу, который позволяет быстро обрабатывать и распределять по соответст­вующим отделам захлестывающие их впечатления</vt:lpstr>
      <vt:lpstr>Кожно-мышечная чувствительность. </vt:lpstr>
      <vt:lpstr>ВЫВОД:  В случае с детьми с аутизмом целью интеграции является : - улучшение обработки сенсорной информации - формирование большего количества реакций (адаптивных ответов) на различные виды раздражителей, что является средством формирования адекватного поведения. Терапия значительно улучшит жизнь такого ребенка. Накопление большего сенсорного опыта может стать важной частью программы адаптации к обществу аутичного ребенка.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Авторская презентация   Джавеловой Оксаны Тарасовны  «Сенсорная интеграция для детей с аутизмом»   </dc:title>
  <dc:creator>Пользовавтель</dc:creator>
  <cp:lastModifiedBy>Пользовавтель</cp:lastModifiedBy>
  <cp:revision>1</cp:revision>
  <dcterms:created xsi:type="dcterms:W3CDTF">2013-04-03T14:44:08Z</dcterms:created>
  <dcterms:modified xsi:type="dcterms:W3CDTF">2013-04-03T14:44:39Z</dcterms:modified>
</cp:coreProperties>
</file>